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68" r:id="rId3"/>
    <p:sldId id="269" r:id="rId4"/>
    <p:sldId id="267" r:id="rId5"/>
    <p:sldId id="264" r:id="rId7"/>
    <p:sldId id="259" r:id="rId8"/>
    <p:sldId id="258" r:id="rId9"/>
    <p:sldId id="257" r:id="rId10"/>
    <p:sldId id="260" r:id="rId11"/>
    <p:sldId id="261" r:id="rId12"/>
    <p:sldId id="262" r:id="rId13"/>
    <p:sldId id="263" r:id="rId14"/>
    <p:sldId id="270" r:id="rId15"/>
    <p:sldId id="266" r:id="rId16"/>
    <p:sldId id="265" r:id="rId17"/>
    <p:sldId id="284"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33"/>
    <a:srgbClr val="DE9B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stretch>
            <a:fillRect/>
          </a:stretch>
        </p:blipFill>
        <p:spPr>
          <a:xfrm>
            <a:off x="-1" y="0"/>
            <a:ext cx="14630401" cy="8229600"/>
          </a:xfrm>
          <a:prstGeom prst="rect">
            <a:avLst/>
          </a:prstGeom>
          <a:noFill/>
        </p:spPr>
        <p:style>
          <a:lnRef idx="2">
            <a:schemeClr val="dk1"/>
          </a:lnRef>
          <a:fillRef idx="1">
            <a:schemeClr val="lt1"/>
          </a:fillRef>
          <a:effectRef idx="0">
            <a:schemeClr val="dk1"/>
          </a:effectRef>
          <a:fontRef idx="minor">
            <a:schemeClr val="dk1"/>
          </a:fontRef>
        </p:style>
      </p:pic>
      <p:sp>
        <p:nvSpPr>
          <p:cNvPr id="16" name="TextBox 15"/>
          <p:cNvSpPr txBox="1"/>
          <p:nvPr/>
        </p:nvSpPr>
        <p:spPr>
          <a:xfrm>
            <a:off x="236668" y="892884"/>
            <a:ext cx="14178579" cy="1200329"/>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IN" sz="7200" b="1" dirty="0"/>
              <a:t>TRAVEL RECOMMENDATION SYSTEM </a:t>
            </a:r>
            <a:endParaRPr lang="en-IN" sz="72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1683663"/>
            <a:ext cx="10553105" cy="694373"/>
          </a:xfrm>
          <a:prstGeom prst="rect">
            <a:avLst/>
          </a:prstGeom>
          <a:noFill/>
        </p:spPr>
        <p:txBody>
          <a:bodyPr wrap="none" rtlCol="0" anchor="t"/>
          <a:lstStyle/>
          <a:p>
            <a:pPr marL="0" indent="0">
              <a:lnSpc>
                <a:spcPts val="5470"/>
              </a:lnSpc>
              <a:buNone/>
            </a:pPr>
            <a:r>
              <a:rPr lang="en-US" sz="4375" b="1" dirty="0">
                <a:solidFill>
                  <a:srgbClr val="FF0000"/>
                </a:solidFill>
                <a:latin typeface="Montserrat Medium" panose="00000600000000000000" pitchFamily="2" charset="0"/>
                <a:ea typeface="Inconsolata" pitchFamily="34" charset="-122"/>
                <a:cs typeface="Inconsolata" pitchFamily="34" charset="-120"/>
              </a:rPr>
              <a:t>Limitations of Collaborative Filtering</a:t>
            </a:r>
            <a:endParaRPr lang="en-US" sz="4375" dirty="0">
              <a:solidFill>
                <a:srgbClr val="FF0000"/>
              </a:solidFill>
              <a:latin typeface="Montserrat Medium" panose="00000600000000000000" pitchFamily="2" charset="0"/>
            </a:endParaRPr>
          </a:p>
        </p:txBody>
      </p:sp>
      <p:sp>
        <p:nvSpPr>
          <p:cNvPr id="5" name="Text 3"/>
          <p:cNvSpPr/>
          <p:nvPr/>
        </p:nvSpPr>
        <p:spPr>
          <a:xfrm>
            <a:off x="2037993" y="2933462"/>
            <a:ext cx="2232065"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Data Sparsity</a:t>
            </a:r>
            <a:endParaRPr lang="en-US" sz="2185" dirty="0"/>
          </a:p>
        </p:txBody>
      </p:sp>
      <p:sp>
        <p:nvSpPr>
          <p:cNvPr id="6" name="Text 4"/>
          <p:cNvSpPr/>
          <p:nvPr/>
        </p:nvSpPr>
        <p:spPr>
          <a:xfrm>
            <a:off x="2037993" y="3502819"/>
            <a:ext cx="2232065" cy="2487811"/>
          </a:xfrm>
          <a:prstGeom prst="rect">
            <a:avLst/>
          </a:prstGeom>
          <a:noFill/>
        </p:spPr>
        <p:txBody>
          <a:bodyPr wrap="square" rtlCol="0" anchor="t"/>
          <a:lstStyle/>
          <a:p>
            <a:pPr marL="0" indent="0">
              <a:lnSpc>
                <a:spcPts val="2800"/>
              </a:lnSpc>
              <a:buNone/>
            </a:pPr>
            <a:r>
              <a:rPr lang="en-US" sz="1750" dirty="0">
                <a:solidFill>
                  <a:srgbClr val="DAD1E6"/>
                </a:solidFill>
                <a:latin typeface="Berlin Sans FB" panose="020E0602020502020306" charset="0"/>
                <a:ea typeface="Fira Sans" pitchFamily="34" charset="-122"/>
                <a:cs typeface="Berlin Sans FB" panose="020E0602020502020306" charset="0"/>
              </a:rPr>
              <a:t>Collaborative filtering struggles with sparse data, making it ineffective when there are insufficient user-item interactions.</a:t>
            </a:r>
            <a:endParaRPr lang="en-US" sz="1750" dirty="0">
              <a:latin typeface="Berlin Sans FB" panose="020E0602020502020306" charset="0"/>
              <a:cs typeface="Berlin Sans FB" panose="020E0602020502020306" charset="0"/>
            </a:endParaRPr>
          </a:p>
        </p:txBody>
      </p:sp>
      <p:sp>
        <p:nvSpPr>
          <p:cNvPr id="7" name="Text 5"/>
          <p:cNvSpPr/>
          <p:nvPr/>
        </p:nvSpPr>
        <p:spPr>
          <a:xfrm>
            <a:off x="4819650" y="2933462"/>
            <a:ext cx="2232065" cy="694373"/>
          </a:xfrm>
          <a:prstGeom prst="rect">
            <a:avLst/>
          </a:prstGeom>
          <a:noFill/>
        </p:spPr>
        <p:txBody>
          <a:bodyPr wrap="squar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Cold Start Problem</a:t>
            </a:r>
            <a:endParaRPr lang="en-US" sz="2185" dirty="0"/>
          </a:p>
        </p:txBody>
      </p:sp>
      <p:sp>
        <p:nvSpPr>
          <p:cNvPr id="8" name="Text 6"/>
          <p:cNvSpPr/>
          <p:nvPr/>
        </p:nvSpPr>
        <p:spPr>
          <a:xfrm>
            <a:off x="4819650" y="3850005"/>
            <a:ext cx="2232065" cy="1777008"/>
          </a:xfrm>
          <a:prstGeom prst="rect">
            <a:avLst/>
          </a:prstGeom>
          <a:noFill/>
        </p:spPr>
        <p:txBody>
          <a:bodyPr wrap="square" rtlCol="0" anchor="t"/>
          <a:lstStyle/>
          <a:p>
            <a:pPr marL="0" indent="0">
              <a:lnSpc>
                <a:spcPts val="2800"/>
              </a:lnSpc>
              <a:buNone/>
            </a:pPr>
            <a:r>
              <a:rPr lang="en-US" sz="1750" dirty="0">
                <a:solidFill>
                  <a:srgbClr val="DAD1E6"/>
                </a:solidFill>
                <a:latin typeface="Berlin Sans FB" panose="020E0602020502020306" charset="0"/>
                <a:ea typeface="Fira Sans" pitchFamily="34" charset="-122"/>
                <a:cs typeface="Berlin Sans FB" panose="020E0602020502020306" charset="0"/>
              </a:rPr>
              <a:t>It faces challenges in recommending items for new users or items with limited historical data.</a:t>
            </a:r>
            <a:endParaRPr lang="en-US" sz="1750" dirty="0">
              <a:latin typeface="Berlin Sans FB" panose="020E0602020502020306" charset="0"/>
              <a:cs typeface="Berlin Sans FB" panose="020E0602020502020306" charset="0"/>
            </a:endParaRPr>
          </a:p>
        </p:txBody>
      </p:sp>
      <p:sp>
        <p:nvSpPr>
          <p:cNvPr id="9" name="Text 7"/>
          <p:cNvSpPr/>
          <p:nvPr/>
        </p:nvSpPr>
        <p:spPr>
          <a:xfrm>
            <a:off x="7601307" y="2933462"/>
            <a:ext cx="2232065"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Scalability</a:t>
            </a:r>
            <a:endParaRPr lang="en-US" sz="2185" dirty="0"/>
          </a:p>
        </p:txBody>
      </p:sp>
      <p:sp>
        <p:nvSpPr>
          <p:cNvPr id="10" name="Text 8"/>
          <p:cNvSpPr/>
          <p:nvPr/>
        </p:nvSpPr>
        <p:spPr>
          <a:xfrm>
            <a:off x="7601307" y="3502819"/>
            <a:ext cx="2232065" cy="2843213"/>
          </a:xfrm>
          <a:prstGeom prst="rect">
            <a:avLst/>
          </a:prstGeom>
          <a:noFill/>
        </p:spPr>
        <p:txBody>
          <a:bodyPr wrap="square" rtlCol="0" anchor="t"/>
          <a:lstStyle/>
          <a:p>
            <a:pPr marL="0" indent="0">
              <a:lnSpc>
                <a:spcPts val="2800"/>
              </a:lnSpc>
              <a:buNone/>
            </a:pPr>
            <a:r>
              <a:rPr lang="en-US" sz="1750" dirty="0">
                <a:solidFill>
                  <a:srgbClr val="DAD1E6"/>
                </a:solidFill>
                <a:latin typeface="Berlin Sans FB" panose="020E0602020502020306" charset="0"/>
                <a:ea typeface="Fira Sans" pitchFamily="34" charset="-122"/>
                <a:cs typeface="Berlin Sans FB" panose="020E0602020502020306" charset="0"/>
              </a:rPr>
              <a:t>As the number of users and items increases, the computational complexity also grows, impacting real-time recommendation.</a:t>
            </a:r>
            <a:endParaRPr lang="en-US" sz="1750" dirty="0">
              <a:latin typeface="Berlin Sans FB" panose="020E0602020502020306" charset="0"/>
              <a:cs typeface="Berlin Sans FB" panose="020E0602020502020306" charset="0"/>
            </a:endParaRPr>
          </a:p>
        </p:txBody>
      </p:sp>
      <p:sp>
        <p:nvSpPr>
          <p:cNvPr id="11" name="Text 9"/>
          <p:cNvSpPr/>
          <p:nvPr/>
        </p:nvSpPr>
        <p:spPr>
          <a:xfrm>
            <a:off x="10382964" y="2933462"/>
            <a:ext cx="2232065"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Privacy Concerns</a:t>
            </a:r>
            <a:endParaRPr lang="en-US" sz="2185" dirty="0"/>
          </a:p>
        </p:txBody>
      </p:sp>
      <p:sp>
        <p:nvSpPr>
          <p:cNvPr id="12" name="Text 10"/>
          <p:cNvSpPr/>
          <p:nvPr/>
        </p:nvSpPr>
        <p:spPr>
          <a:xfrm>
            <a:off x="10382964" y="3502819"/>
            <a:ext cx="2232065" cy="1777008"/>
          </a:xfrm>
          <a:prstGeom prst="rect">
            <a:avLst/>
          </a:prstGeom>
          <a:noFill/>
        </p:spPr>
        <p:txBody>
          <a:bodyPr wrap="square" rtlCol="0" anchor="t"/>
          <a:lstStyle/>
          <a:p>
            <a:pPr marL="0" indent="0">
              <a:lnSpc>
                <a:spcPts val="2800"/>
              </a:lnSpc>
              <a:buNone/>
            </a:pPr>
            <a:r>
              <a:rPr lang="en-US" sz="1750" dirty="0">
                <a:solidFill>
                  <a:srgbClr val="DAD1E6"/>
                </a:solidFill>
                <a:latin typeface="Berlin Sans FB" panose="020E0602020502020306" charset="0"/>
                <a:ea typeface="Fira Sans" pitchFamily="34" charset="-122"/>
                <a:cs typeface="Berlin Sans FB" panose="020E0602020502020306" charset="0"/>
              </a:rPr>
              <a:t>Collaborative filtering relies on user data, raising privacy issues and trust issues in some contexts.</a:t>
            </a:r>
            <a:endParaRPr lang="en-US" sz="1750" dirty="0">
              <a:latin typeface="Berlin Sans FB" panose="020E0602020502020306" charset="0"/>
              <a:cs typeface="Berlin Sans FB" panose="020E0602020502020306" charset="0"/>
            </a:endParaRPr>
          </a:p>
        </p:txBody>
      </p:sp>
      <p:sp>
        <p:nvSpPr>
          <p:cNvPr id="14" name="Rectangle 13"/>
          <p:cNvSpPr/>
          <p:nvPr/>
        </p:nvSpPr>
        <p:spPr>
          <a:xfrm>
            <a:off x="1444978" y="2619022"/>
            <a:ext cx="12101689" cy="433493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30314"/>
          </a:xfrm>
          <a:prstGeom prst="rect">
            <a:avLst/>
          </a:prstGeom>
          <a:solidFill>
            <a:srgbClr val="241631"/>
          </a:solidFill>
        </p:spPr>
      </p:sp>
      <p:sp>
        <p:nvSpPr>
          <p:cNvPr id="4" name="Text 2"/>
          <p:cNvSpPr/>
          <p:nvPr/>
        </p:nvSpPr>
        <p:spPr>
          <a:xfrm>
            <a:off x="2157413" y="597218"/>
            <a:ext cx="8143875" cy="678656"/>
          </a:xfrm>
          <a:prstGeom prst="rect">
            <a:avLst/>
          </a:prstGeom>
          <a:noFill/>
        </p:spPr>
        <p:txBody>
          <a:bodyPr wrap="none" rtlCol="0" anchor="t"/>
          <a:lstStyle/>
          <a:p>
            <a:pPr marL="0" indent="0">
              <a:lnSpc>
                <a:spcPts val="5345"/>
              </a:lnSpc>
              <a:buNone/>
            </a:pPr>
            <a:r>
              <a:rPr lang="en-US" sz="4275" b="1" dirty="0">
                <a:solidFill>
                  <a:srgbClr val="FF726D"/>
                </a:solidFill>
                <a:latin typeface="Montserrat Medium" panose="00000600000000000000" pitchFamily="2" charset="0"/>
                <a:ea typeface="Inconsolata" pitchFamily="34" charset="-122"/>
                <a:cs typeface="Inconsolata" pitchFamily="34" charset="-120"/>
              </a:rPr>
              <a:t>Hybrid recommendation approach</a:t>
            </a:r>
            <a:endParaRPr lang="en-US" sz="4275" dirty="0">
              <a:latin typeface="Montserrat Medium" panose="00000600000000000000" pitchFamily="2" charset="0"/>
            </a:endParaRPr>
          </a:p>
        </p:txBody>
      </p:sp>
      <p:pic>
        <p:nvPicPr>
          <p:cNvPr id="5" name="Image 0" descr="preencoded.png"/>
          <p:cNvPicPr>
            <a:picLocks noChangeAspect="1"/>
          </p:cNvPicPr>
          <p:nvPr/>
        </p:nvPicPr>
        <p:blipFill>
          <a:blip r:embed="rId1"/>
          <a:stretch>
            <a:fillRect/>
          </a:stretch>
        </p:blipFill>
        <p:spPr>
          <a:xfrm>
            <a:off x="3885248" y="1710214"/>
            <a:ext cx="1701998" cy="1938099"/>
          </a:xfrm>
          <a:prstGeom prst="rect">
            <a:avLst/>
          </a:prstGeom>
        </p:spPr>
      </p:pic>
      <p:sp>
        <p:nvSpPr>
          <p:cNvPr id="6" name="Text 3"/>
          <p:cNvSpPr/>
          <p:nvPr/>
        </p:nvSpPr>
        <p:spPr>
          <a:xfrm>
            <a:off x="4668322" y="2720221"/>
            <a:ext cx="135731" cy="434340"/>
          </a:xfrm>
          <a:prstGeom prst="rect">
            <a:avLst/>
          </a:prstGeom>
          <a:noFill/>
        </p:spPr>
        <p:txBody>
          <a:bodyPr wrap="none" rtlCol="0" anchor="t"/>
          <a:lstStyle/>
          <a:p>
            <a:pPr marL="0" indent="0" algn="ctr">
              <a:lnSpc>
                <a:spcPts val="3420"/>
              </a:lnSpc>
              <a:buNone/>
            </a:pPr>
            <a:r>
              <a:rPr lang="en-US" sz="2140" b="1" dirty="0">
                <a:solidFill>
                  <a:srgbClr val="FF726D"/>
                </a:solidFill>
                <a:latin typeface="Inconsolata" pitchFamily="34" charset="0"/>
                <a:ea typeface="Inconsolata" pitchFamily="34" charset="-122"/>
                <a:cs typeface="Inconsolata" pitchFamily="34" charset="-120"/>
              </a:rPr>
              <a:t>1</a:t>
            </a:r>
            <a:endParaRPr lang="en-US" sz="2140" dirty="0"/>
          </a:p>
        </p:txBody>
      </p:sp>
      <p:sp>
        <p:nvSpPr>
          <p:cNvPr id="7" name="Text 4"/>
          <p:cNvSpPr/>
          <p:nvPr/>
        </p:nvSpPr>
        <p:spPr>
          <a:xfrm>
            <a:off x="5804416" y="1927384"/>
            <a:ext cx="6451402" cy="678656"/>
          </a:xfrm>
          <a:prstGeom prst="rect">
            <a:avLst/>
          </a:prstGeom>
          <a:noFill/>
        </p:spPr>
        <p:txBody>
          <a:bodyPr wrap="square" rtlCol="0" anchor="t"/>
          <a:lstStyle/>
          <a:p>
            <a:pPr marL="0" indent="0" algn="l">
              <a:lnSpc>
                <a:spcPts val="2670"/>
              </a:lnSpc>
              <a:buNone/>
            </a:pPr>
            <a:r>
              <a:rPr lang="en-US" sz="2140" b="1" dirty="0">
                <a:solidFill>
                  <a:srgbClr val="FF726D"/>
                </a:solidFill>
                <a:latin typeface="Montserrat Medium" panose="00000600000000000000" pitchFamily="2" charset="0"/>
                <a:ea typeface="Inconsolata" pitchFamily="34" charset="-122"/>
                <a:cs typeface="Inconsolata" pitchFamily="34" charset="-120"/>
              </a:rPr>
              <a:t>Utilizes both content-based and collaborative filtering</a:t>
            </a:r>
            <a:endParaRPr lang="en-US" sz="2140" dirty="0">
              <a:latin typeface="Montserrat Medium" panose="00000600000000000000" pitchFamily="2" charset="0"/>
            </a:endParaRPr>
          </a:p>
        </p:txBody>
      </p:sp>
      <p:sp>
        <p:nvSpPr>
          <p:cNvPr id="8" name="Text 5"/>
          <p:cNvSpPr/>
          <p:nvPr/>
        </p:nvSpPr>
        <p:spPr>
          <a:xfrm>
            <a:off x="5804416" y="2736294"/>
            <a:ext cx="6451402" cy="694849"/>
          </a:xfrm>
          <a:prstGeom prst="rect">
            <a:avLst/>
          </a:prstGeom>
          <a:noFill/>
        </p:spPr>
        <p:txBody>
          <a:bodyPr wrap="square" rtlCol="0" anchor="t"/>
          <a:lstStyle/>
          <a:p>
            <a:pPr marL="0" indent="0" algn="l">
              <a:lnSpc>
                <a:spcPts val="2735"/>
              </a:lnSpc>
              <a:buNone/>
            </a:pPr>
            <a:r>
              <a:rPr lang="en-US" sz="1710" dirty="0">
                <a:solidFill>
                  <a:srgbClr val="DAD1E6"/>
                </a:solidFill>
                <a:latin typeface="Montserrat Medium" panose="00000600000000000000" pitchFamily="2" charset="0"/>
                <a:ea typeface="Fira Sans" pitchFamily="34" charset="-122"/>
                <a:cs typeface="Fira Sans" pitchFamily="34" charset="-120"/>
              </a:rPr>
              <a:t>Combining the strengths of both methods for improved recommendations</a:t>
            </a:r>
            <a:endParaRPr lang="en-US" sz="1710" dirty="0">
              <a:latin typeface="Montserrat Medium" panose="00000600000000000000" pitchFamily="2" charset="0"/>
            </a:endParaRPr>
          </a:p>
        </p:txBody>
      </p:sp>
      <p:sp>
        <p:nvSpPr>
          <p:cNvPr id="9" name="Shape 6"/>
          <p:cNvSpPr/>
          <p:nvPr/>
        </p:nvSpPr>
        <p:spPr>
          <a:xfrm>
            <a:off x="5641538" y="3662720"/>
            <a:ext cx="6777157" cy="13573"/>
          </a:xfrm>
          <a:prstGeom prst="rect">
            <a:avLst/>
          </a:prstGeom>
          <a:solidFill>
            <a:srgbClr val="FF6680"/>
          </a:solidFill>
        </p:spPr>
      </p:sp>
      <p:pic>
        <p:nvPicPr>
          <p:cNvPr id="10" name="Image 1" descr="preencoded.png"/>
          <p:cNvPicPr>
            <a:picLocks noChangeAspect="1"/>
          </p:cNvPicPr>
          <p:nvPr/>
        </p:nvPicPr>
        <p:blipFill>
          <a:blip r:embed="rId2"/>
          <a:stretch>
            <a:fillRect/>
          </a:stretch>
        </p:blipFill>
        <p:spPr>
          <a:xfrm>
            <a:off x="3034189" y="3702606"/>
            <a:ext cx="3404116" cy="1938099"/>
          </a:xfrm>
          <a:prstGeom prst="rect">
            <a:avLst/>
          </a:prstGeom>
        </p:spPr>
      </p:pic>
      <p:sp>
        <p:nvSpPr>
          <p:cNvPr id="11" name="Text 7"/>
          <p:cNvSpPr/>
          <p:nvPr/>
        </p:nvSpPr>
        <p:spPr>
          <a:xfrm>
            <a:off x="4668322" y="4454485"/>
            <a:ext cx="135731" cy="434340"/>
          </a:xfrm>
          <a:prstGeom prst="rect">
            <a:avLst/>
          </a:prstGeom>
          <a:noFill/>
        </p:spPr>
        <p:txBody>
          <a:bodyPr wrap="none" rtlCol="0" anchor="t"/>
          <a:lstStyle/>
          <a:p>
            <a:pPr marL="0" indent="0" algn="ctr">
              <a:lnSpc>
                <a:spcPts val="3420"/>
              </a:lnSpc>
              <a:buNone/>
            </a:pPr>
            <a:r>
              <a:rPr lang="en-US" sz="2140" b="1" dirty="0">
                <a:solidFill>
                  <a:srgbClr val="FF726D"/>
                </a:solidFill>
                <a:latin typeface="Inconsolata" pitchFamily="34" charset="0"/>
                <a:ea typeface="Inconsolata" pitchFamily="34" charset="-122"/>
                <a:cs typeface="Inconsolata" pitchFamily="34" charset="-120"/>
              </a:rPr>
              <a:t>2</a:t>
            </a:r>
            <a:endParaRPr lang="en-US" sz="2140" dirty="0"/>
          </a:p>
        </p:txBody>
      </p:sp>
      <p:sp>
        <p:nvSpPr>
          <p:cNvPr id="12" name="Text 8"/>
          <p:cNvSpPr/>
          <p:nvPr/>
        </p:nvSpPr>
        <p:spPr>
          <a:xfrm>
            <a:off x="6655475" y="4089440"/>
            <a:ext cx="3256240" cy="339328"/>
          </a:xfrm>
          <a:prstGeom prst="rect">
            <a:avLst/>
          </a:prstGeom>
          <a:noFill/>
        </p:spPr>
        <p:txBody>
          <a:bodyPr wrap="none" rtlCol="0" anchor="t"/>
          <a:lstStyle/>
          <a:p>
            <a:pPr marL="0" indent="0" algn="l">
              <a:lnSpc>
                <a:spcPts val="2670"/>
              </a:lnSpc>
              <a:buNone/>
            </a:pPr>
            <a:r>
              <a:rPr lang="en-US" sz="2140" b="1" dirty="0">
                <a:solidFill>
                  <a:srgbClr val="FF726D"/>
                </a:solidFill>
                <a:latin typeface="Montserrat Medium" panose="00000600000000000000" pitchFamily="2" charset="0"/>
                <a:ea typeface="Inconsolata" pitchFamily="34" charset="-122"/>
                <a:cs typeface="Inconsolata" pitchFamily="34" charset="-120"/>
              </a:rPr>
              <a:t>Enhances personalization</a:t>
            </a:r>
            <a:endParaRPr lang="en-US" sz="2140" dirty="0">
              <a:latin typeface="Montserrat Medium" panose="00000600000000000000" pitchFamily="2" charset="0"/>
            </a:endParaRPr>
          </a:p>
        </p:txBody>
      </p:sp>
      <p:sp>
        <p:nvSpPr>
          <p:cNvPr id="13" name="Text 9"/>
          <p:cNvSpPr/>
          <p:nvPr/>
        </p:nvSpPr>
        <p:spPr>
          <a:xfrm>
            <a:off x="6655475" y="4559022"/>
            <a:ext cx="5600343" cy="694849"/>
          </a:xfrm>
          <a:prstGeom prst="rect">
            <a:avLst/>
          </a:prstGeom>
          <a:noFill/>
        </p:spPr>
        <p:txBody>
          <a:bodyPr wrap="square" rtlCol="0" anchor="t"/>
          <a:lstStyle/>
          <a:p>
            <a:pPr marL="0" indent="0" algn="l">
              <a:lnSpc>
                <a:spcPts val="2735"/>
              </a:lnSpc>
              <a:buNone/>
            </a:pPr>
            <a:r>
              <a:rPr lang="en-US" sz="1710" dirty="0">
                <a:solidFill>
                  <a:srgbClr val="DAD1E6"/>
                </a:solidFill>
                <a:latin typeface="Montserrat Medium" panose="00000600000000000000" pitchFamily="2" charset="0"/>
                <a:ea typeface="Fira Sans" pitchFamily="34" charset="-122"/>
                <a:cs typeface="Fira Sans" pitchFamily="34" charset="-120"/>
              </a:rPr>
              <a:t>Provides more personalized and accurate travel suggestions</a:t>
            </a:r>
            <a:endParaRPr lang="en-US" sz="1710" dirty="0">
              <a:latin typeface="Montserrat Medium" panose="00000600000000000000" pitchFamily="2" charset="0"/>
            </a:endParaRPr>
          </a:p>
        </p:txBody>
      </p:sp>
      <p:sp>
        <p:nvSpPr>
          <p:cNvPr id="14" name="Shape 10"/>
          <p:cNvSpPr/>
          <p:nvPr/>
        </p:nvSpPr>
        <p:spPr>
          <a:xfrm>
            <a:off x="6492597" y="5655112"/>
            <a:ext cx="5926098" cy="13573"/>
          </a:xfrm>
          <a:prstGeom prst="rect">
            <a:avLst/>
          </a:prstGeom>
          <a:solidFill>
            <a:srgbClr val="FF6680"/>
          </a:solidFill>
        </p:spPr>
      </p:sp>
      <p:pic>
        <p:nvPicPr>
          <p:cNvPr id="15" name="Image 2" descr="preencoded.png"/>
          <p:cNvPicPr>
            <a:picLocks noChangeAspect="1"/>
          </p:cNvPicPr>
          <p:nvPr/>
        </p:nvPicPr>
        <p:blipFill>
          <a:blip r:embed="rId3"/>
          <a:stretch>
            <a:fillRect/>
          </a:stretch>
        </p:blipFill>
        <p:spPr>
          <a:xfrm>
            <a:off x="2183130" y="5694997"/>
            <a:ext cx="5106114" cy="1938099"/>
          </a:xfrm>
          <a:prstGeom prst="rect">
            <a:avLst/>
          </a:prstGeom>
        </p:spPr>
      </p:pic>
      <p:sp>
        <p:nvSpPr>
          <p:cNvPr id="16" name="Text 11"/>
          <p:cNvSpPr/>
          <p:nvPr/>
        </p:nvSpPr>
        <p:spPr>
          <a:xfrm>
            <a:off x="4668322" y="6446877"/>
            <a:ext cx="135731" cy="434340"/>
          </a:xfrm>
          <a:prstGeom prst="rect">
            <a:avLst/>
          </a:prstGeom>
          <a:noFill/>
        </p:spPr>
        <p:txBody>
          <a:bodyPr wrap="none" rtlCol="0" anchor="t"/>
          <a:lstStyle/>
          <a:p>
            <a:pPr marL="0" indent="0" algn="ctr">
              <a:lnSpc>
                <a:spcPts val="3420"/>
              </a:lnSpc>
              <a:buNone/>
            </a:pPr>
            <a:r>
              <a:rPr lang="en-US" sz="2140" b="1" dirty="0">
                <a:solidFill>
                  <a:srgbClr val="FF726D"/>
                </a:solidFill>
                <a:latin typeface="Inconsolata" pitchFamily="34" charset="0"/>
                <a:ea typeface="Inconsolata" pitchFamily="34" charset="-122"/>
                <a:cs typeface="Inconsolata" pitchFamily="34" charset="-120"/>
              </a:rPr>
              <a:t>3</a:t>
            </a:r>
            <a:endParaRPr lang="en-US" sz="2140" dirty="0"/>
          </a:p>
        </p:txBody>
      </p:sp>
      <p:sp>
        <p:nvSpPr>
          <p:cNvPr id="17" name="Text 12"/>
          <p:cNvSpPr/>
          <p:nvPr/>
        </p:nvSpPr>
        <p:spPr>
          <a:xfrm>
            <a:off x="7473195" y="6104404"/>
            <a:ext cx="3798927" cy="339328"/>
          </a:xfrm>
          <a:prstGeom prst="rect">
            <a:avLst/>
          </a:prstGeom>
          <a:noFill/>
        </p:spPr>
        <p:txBody>
          <a:bodyPr wrap="none" rtlCol="0" anchor="t"/>
          <a:lstStyle/>
          <a:p>
            <a:pPr marL="0" indent="0" algn="l">
              <a:lnSpc>
                <a:spcPts val="2670"/>
              </a:lnSpc>
              <a:buNone/>
            </a:pPr>
            <a:r>
              <a:rPr lang="en-US" sz="2140" b="1" dirty="0">
                <a:solidFill>
                  <a:srgbClr val="FF726D"/>
                </a:solidFill>
                <a:latin typeface="Montserrat Medium" panose="00000600000000000000" pitchFamily="2" charset="0"/>
                <a:ea typeface="Inconsolata" pitchFamily="34" charset="-122"/>
                <a:cs typeface="Inconsolata" pitchFamily="34" charset="-120"/>
              </a:rPr>
              <a:t>Addresses cold start problem</a:t>
            </a:r>
            <a:endParaRPr lang="en-US" sz="2140" dirty="0">
              <a:latin typeface="Montserrat Medium" panose="00000600000000000000" pitchFamily="2" charset="0"/>
            </a:endParaRPr>
          </a:p>
        </p:txBody>
      </p:sp>
      <p:sp>
        <p:nvSpPr>
          <p:cNvPr id="18" name="Text 13"/>
          <p:cNvSpPr/>
          <p:nvPr/>
        </p:nvSpPr>
        <p:spPr>
          <a:xfrm>
            <a:off x="7506414" y="6551414"/>
            <a:ext cx="4749403" cy="694849"/>
          </a:xfrm>
          <a:prstGeom prst="rect">
            <a:avLst/>
          </a:prstGeom>
          <a:noFill/>
        </p:spPr>
        <p:txBody>
          <a:bodyPr wrap="square" rtlCol="0" anchor="t"/>
          <a:lstStyle/>
          <a:p>
            <a:pPr marL="0" indent="0" algn="l">
              <a:lnSpc>
                <a:spcPts val="2735"/>
              </a:lnSpc>
              <a:buNone/>
            </a:pPr>
            <a:r>
              <a:rPr lang="en-US" sz="1710" dirty="0">
                <a:solidFill>
                  <a:srgbClr val="DAD1E6"/>
                </a:solidFill>
                <a:latin typeface="Montserrat Medium" panose="00000600000000000000" pitchFamily="2" charset="0"/>
                <a:ea typeface="Fira Sans" pitchFamily="34" charset="-122"/>
                <a:cs typeface="Fira Sans" pitchFamily="34" charset="-120"/>
              </a:rPr>
              <a:t>Effective for new or niche content with limited user interactions</a:t>
            </a:r>
            <a:endParaRPr lang="en-US" sz="1710" dirty="0">
              <a:latin typeface="Montserrat Medium" panose="000006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0" y="0"/>
            <a:ext cx="14630400" cy="8229600"/>
          </a:xfrm>
          <a:prstGeom prst="rect">
            <a:avLst/>
          </a:prstGeom>
          <a:solidFill>
            <a:srgbClr val="241631"/>
          </a:solidFill>
        </p:spPr>
      </p:sp>
      <p:pic>
        <p:nvPicPr>
          <p:cNvPr id="4" name="Picture 3"/>
          <p:cNvPicPr>
            <a:picLocks noChangeAspect="1"/>
          </p:cNvPicPr>
          <p:nvPr/>
        </p:nvPicPr>
        <p:blipFill>
          <a:blip r:embed="rId1"/>
          <a:stretch>
            <a:fillRect/>
          </a:stretch>
        </p:blipFill>
        <p:spPr>
          <a:xfrm>
            <a:off x="2890550" y="2115660"/>
            <a:ext cx="7902625" cy="5418290"/>
          </a:xfrm>
          <a:prstGeom prst="rect">
            <a:avLst/>
          </a:prstGeom>
          <a:ln>
            <a:solidFill>
              <a:schemeClr val="bg1"/>
            </a:solidFill>
          </a:ln>
        </p:spPr>
      </p:pic>
      <p:sp>
        <p:nvSpPr>
          <p:cNvPr id="6" name="TextBox 5"/>
          <p:cNvSpPr txBox="1"/>
          <p:nvPr/>
        </p:nvSpPr>
        <p:spPr>
          <a:xfrm>
            <a:off x="4389119" y="695650"/>
            <a:ext cx="7315200" cy="759182"/>
          </a:xfrm>
          <a:prstGeom prst="rect">
            <a:avLst/>
          </a:prstGeom>
          <a:noFill/>
        </p:spPr>
        <p:txBody>
          <a:bodyPr wrap="square">
            <a:spAutoFit/>
          </a:bodyPr>
          <a:lstStyle/>
          <a:p>
            <a:pPr marL="0" indent="0">
              <a:lnSpc>
                <a:spcPts val="5180"/>
              </a:lnSpc>
              <a:buNone/>
            </a:pPr>
            <a:r>
              <a:rPr lang="en-US" sz="4800" b="1" dirty="0">
                <a:solidFill>
                  <a:srgbClr val="FF726D"/>
                </a:solidFill>
                <a:latin typeface="Montserrat Medium" panose="00000600000000000000" pitchFamily="2" charset="0"/>
                <a:ea typeface="Inconsolata" pitchFamily="34" charset="-122"/>
                <a:cs typeface="Inconsolata" pitchFamily="34" charset="-120"/>
              </a:rPr>
              <a:t>RESULT</a:t>
            </a:r>
            <a:endParaRPr lang="en-US" sz="4800" dirty="0">
              <a:latin typeface="Montserrat Medium" panose="000006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1"/>
          <p:cNvSpPr/>
          <p:nvPr/>
        </p:nvSpPr>
        <p:spPr>
          <a:xfrm>
            <a:off x="-152400" y="-1464"/>
            <a:ext cx="14630400" cy="8229600"/>
          </a:xfrm>
          <a:prstGeom prst="rect">
            <a:avLst/>
          </a:prstGeom>
          <a:solidFill>
            <a:srgbClr val="241631"/>
          </a:solidFill>
        </p:spPr>
        <p:txBody>
          <a:bodyPr/>
          <a:lstStyle/>
          <a:p>
            <a:endParaRPr lang="en-IN" dirty="0"/>
          </a:p>
        </p:txBody>
      </p:sp>
      <p:sp>
        <p:nvSpPr>
          <p:cNvPr id="26" name="TextBox 25"/>
          <p:cNvSpPr txBox="1"/>
          <p:nvPr/>
        </p:nvSpPr>
        <p:spPr>
          <a:xfrm>
            <a:off x="553155" y="527148"/>
            <a:ext cx="10374489" cy="898259"/>
          </a:xfrm>
          <a:prstGeom prst="rect">
            <a:avLst/>
          </a:prstGeom>
          <a:noFill/>
        </p:spPr>
        <p:txBody>
          <a:bodyPr wrap="square">
            <a:spAutoFit/>
          </a:bodyPr>
          <a:lstStyle/>
          <a:p>
            <a:pPr marL="0" indent="0">
              <a:lnSpc>
                <a:spcPts val="6560"/>
              </a:lnSpc>
              <a:buNone/>
            </a:pPr>
            <a:r>
              <a:rPr lang="en-US" sz="5400" dirty="0">
                <a:solidFill>
                  <a:srgbClr val="FF0000"/>
                </a:solidFill>
                <a:latin typeface="Montserrat Medium" panose="00000600000000000000" pitchFamily="2" charset="0"/>
              </a:rPr>
              <a:t>FUTURE WORK</a:t>
            </a:r>
            <a:endParaRPr lang="en-US" sz="5400" dirty="0">
              <a:solidFill>
                <a:srgbClr val="FF0000"/>
              </a:solidFill>
              <a:latin typeface="Montserrat Medium" panose="00000600000000000000" pitchFamily="2" charset="0"/>
            </a:endParaRPr>
          </a:p>
        </p:txBody>
      </p:sp>
      <p:pic>
        <p:nvPicPr>
          <p:cNvPr id="3" name="Picture 2"/>
          <p:cNvPicPr>
            <a:picLocks noChangeAspect="1"/>
          </p:cNvPicPr>
          <p:nvPr/>
        </p:nvPicPr>
        <p:blipFill rotWithShape="1">
          <a:blip r:embed="rId1"/>
          <a:srcRect l="62409"/>
          <a:stretch>
            <a:fillRect/>
          </a:stretch>
        </p:blipFill>
        <p:spPr>
          <a:xfrm>
            <a:off x="7620000" y="-1464"/>
            <a:ext cx="7010400" cy="8231064"/>
          </a:xfrm>
          <a:prstGeom prst="rect">
            <a:avLst/>
          </a:prstGeom>
        </p:spPr>
      </p:pic>
      <p:sp>
        <p:nvSpPr>
          <p:cNvPr id="5" name="TextBox 4"/>
          <p:cNvSpPr txBox="1"/>
          <p:nvPr/>
        </p:nvSpPr>
        <p:spPr>
          <a:xfrm>
            <a:off x="152400" y="1734349"/>
            <a:ext cx="7315200" cy="6186309"/>
          </a:xfrm>
          <a:prstGeom prst="rect">
            <a:avLst/>
          </a:prstGeom>
          <a:noFill/>
        </p:spPr>
        <p:txBody>
          <a:bodyPr wrap="square">
            <a:spAutoFit/>
          </a:bodyPr>
          <a:lstStyle/>
          <a:p>
            <a:pPr marL="285750" indent="-285750">
              <a:buFont typeface="Arial" panose="020B0604020202020204" pitchFamily="34" charset="0"/>
              <a:buChar char="•"/>
            </a:pPr>
            <a:r>
              <a:rPr lang="en-US" sz="3600" dirty="0">
                <a:solidFill>
                  <a:schemeClr val="bg1"/>
                </a:solidFill>
              </a:rPr>
              <a:t>Exploring advancements in AI for personalized travel recommendations.</a:t>
            </a:r>
            <a:endParaRPr lang="en-US" sz="3600" dirty="0">
              <a:solidFill>
                <a:schemeClr val="bg1"/>
              </a:solidFill>
            </a:endParaRP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Implementing real-time user feedback for dynamic destination suggestions.</a:t>
            </a:r>
            <a:endParaRPr lang="en-US" sz="3600" dirty="0">
              <a:solidFill>
                <a:schemeClr val="bg1"/>
              </a:solidFill>
            </a:endParaRP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Enhancing user experience with virtual reality for pre-travel explorations</a:t>
            </a:r>
            <a:r>
              <a:rPr lang="en-US" sz="3600" dirty="0"/>
              <a:t>.</a:t>
            </a:r>
            <a:endParaRPr 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10758"/>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048708"/>
            <a:ext cx="7477601" cy="1666399"/>
          </a:xfrm>
          <a:prstGeom prst="rect">
            <a:avLst/>
          </a:prstGeom>
          <a:noFill/>
        </p:spPr>
        <p:txBody>
          <a:bodyPr wrap="square" rtlCol="0" anchor="t"/>
          <a:lstStyle/>
          <a:p>
            <a:pPr marL="0" indent="0">
              <a:lnSpc>
                <a:spcPts val="6560"/>
              </a:lnSpc>
              <a:buNone/>
            </a:pPr>
            <a:r>
              <a:rPr lang="en-US" sz="5250" b="1" dirty="0">
                <a:solidFill>
                  <a:srgbClr val="FF726D"/>
                </a:solidFill>
                <a:latin typeface="Montserrat Medium" panose="00000600000000000000" pitchFamily="2" charset="0"/>
                <a:ea typeface="Inconsolata" pitchFamily="34" charset="-122"/>
                <a:cs typeface="Inconsolata" pitchFamily="34" charset="-120"/>
              </a:rPr>
              <a:t>Conclusion</a:t>
            </a:r>
            <a:endParaRPr lang="en-US" sz="5250" dirty="0">
              <a:latin typeface="Montserrat Medium" panose="00000600000000000000" pitchFamily="2" charset="0"/>
            </a:endParaRPr>
          </a:p>
        </p:txBody>
      </p:sp>
      <p:sp>
        <p:nvSpPr>
          <p:cNvPr id="6" name="Text 3"/>
          <p:cNvSpPr/>
          <p:nvPr/>
        </p:nvSpPr>
        <p:spPr>
          <a:xfrm>
            <a:off x="6319599" y="4048363"/>
            <a:ext cx="7477601" cy="2132409"/>
          </a:xfrm>
          <a:prstGeom prst="rect">
            <a:avLst/>
          </a:prstGeom>
          <a:noFill/>
        </p:spPr>
        <p:txBody>
          <a:bodyPr wrap="square" rtlCol="0" anchor="t"/>
          <a:lstStyle/>
          <a:p>
            <a:pPr marL="0" indent="0">
              <a:lnSpc>
                <a:spcPts val="2800"/>
              </a:lnSpc>
              <a:buNone/>
            </a:pPr>
            <a:r>
              <a:rPr lang="en-US" sz="1750" dirty="0">
                <a:solidFill>
                  <a:srgbClr val="DAD1E6"/>
                </a:solidFill>
                <a:latin typeface="Berlin Sans FB" panose="020E0602020502020306" charset="0"/>
                <a:ea typeface="Fira Sans" pitchFamily="34" charset="-122"/>
                <a:cs typeface="Berlin Sans FB" panose="020E0602020502020306" charset="0"/>
              </a:rPr>
              <a:t>As we conclude our exploration of travel recommendation methods, it's evident that hybrid approaches hold significant promise for personalized and effective recommendations. The fusion of content-based and collaborative filtering methods is likely to lead the way in enhancing user experiences and satisfaction in the future of travel recommendation systems.</a:t>
            </a:r>
            <a:endParaRPr lang="en-US" sz="1750" dirty="0">
              <a:latin typeface="Berlin Sans FB" panose="020E0602020502020306" charset="0"/>
              <a:cs typeface="Berlin Sans FB" panose="020E060202050202030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10758"/>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048708"/>
            <a:ext cx="7477601" cy="1666399"/>
          </a:xfrm>
          <a:prstGeom prst="rect">
            <a:avLst/>
          </a:prstGeom>
          <a:noFill/>
        </p:spPr>
        <p:txBody>
          <a:bodyPr wrap="square" rtlCol="0" anchor="t"/>
          <a:lstStyle/>
          <a:p>
            <a:pPr marL="0" indent="0">
              <a:lnSpc>
                <a:spcPts val="6560"/>
              </a:lnSpc>
              <a:buNone/>
            </a:pPr>
            <a:endParaRPr lang="en-US" sz="5250" dirty="0">
              <a:latin typeface="Montserrat Medium" panose="00000600000000000000" pitchFamily="2" charset="0"/>
            </a:endParaRPr>
          </a:p>
        </p:txBody>
      </p:sp>
      <p:sp>
        <p:nvSpPr>
          <p:cNvPr id="6" name="Text 3"/>
          <p:cNvSpPr/>
          <p:nvPr/>
        </p:nvSpPr>
        <p:spPr>
          <a:xfrm>
            <a:off x="6319599" y="4048363"/>
            <a:ext cx="7477601" cy="2132409"/>
          </a:xfrm>
          <a:prstGeom prst="rect">
            <a:avLst/>
          </a:prstGeom>
          <a:noFill/>
        </p:spPr>
        <p:txBody>
          <a:bodyPr wrap="square" rtlCol="0" anchor="t"/>
          <a:lstStyle/>
          <a:p>
            <a:pPr marL="0" indent="0" algn="ctr">
              <a:lnSpc>
                <a:spcPts val="2800"/>
              </a:lnSpc>
              <a:buNone/>
            </a:pPr>
            <a:r>
              <a:rPr lang="en-IN" altLang="en-US" sz="2800" dirty="0">
                <a:solidFill>
                  <a:schemeClr val="bg1"/>
                </a:solidFill>
                <a:latin typeface="Berlin Sans FB" panose="020E0602020502020306" charset="0"/>
                <a:cs typeface="Berlin Sans FB" panose="020E0602020502020306" charset="0"/>
              </a:rPr>
              <a:t>SUBMITTED BY</a:t>
            </a:r>
            <a:endParaRPr lang="en-IN" altLang="en-US" sz="2800" dirty="0">
              <a:solidFill>
                <a:schemeClr val="bg1"/>
              </a:solidFill>
              <a:latin typeface="Berlin Sans FB" panose="020E0602020502020306" charset="0"/>
              <a:cs typeface="Berlin Sans FB" panose="020E0602020502020306" charset="0"/>
            </a:endParaRPr>
          </a:p>
          <a:p>
            <a:pPr marL="0" indent="0" algn="ctr">
              <a:lnSpc>
                <a:spcPts val="2800"/>
              </a:lnSpc>
              <a:buNone/>
            </a:pPr>
            <a:endParaRPr lang="en-IN" altLang="en-US" sz="2800" dirty="0">
              <a:solidFill>
                <a:schemeClr val="bg1"/>
              </a:solidFill>
              <a:latin typeface="Berlin Sans FB" panose="020E0602020502020306" charset="0"/>
              <a:cs typeface="Berlin Sans FB" panose="020E0602020502020306" charset="0"/>
            </a:endParaRPr>
          </a:p>
          <a:p>
            <a:pPr marL="0" indent="0" algn="ctr">
              <a:lnSpc>
                <a:spcPts val="2800"/>
              </a:lnSpc>
              <a:buNone/>
            </a:pPr>
            <a:r>
              <a:rPr lang="en-IN" altLang="en-US" sz="2800" dirty="0">
                <a:solidFill>
                  <a:schemeClr val="bg1"/>
                </a:solidFill>
                <a:latin typeface="Berlin Sans FB" panose="020E0602020502020306" charset="0"/>
                <a:cs typeface="Berlin Sans FB" panose="020E0602020502020306" charset="0"/>
              </a:rPr>
              <a:t>P.VENKATA MOHAN</a:t>
            </a:r>
            <a:endParaRPr lang="en-IN" altLang="en-US" sz="2800" dirty="0">
              <a:solidFill>
                <a:schemeClr val="bg1"/>
              </a:solidFill>
              <a:latin typeface="Berlin Sans FB" panose="020E0602020502020306" charset="0"/>
              <a:cs typeface="Berlin Sans FB" panose="020E0602020502020306" charset="0"/>
            </a:endParaRPr>
          </a:p>
          <a:p>
            <a:pPr marL="0" indent="0" algn="ctr">
              <a:lnSpc>
                <a:spcPts val="2800"/>
              </a:lnSpc>
              <a:buNone/>
            </a:pPr>
            <a:r>
              <a:rPr lang="en-IN" altLang="en-US" sz="2800" dirty="0">
                <a:solidFill>
                  <a:schemeClr val="bg1"/>
                </a:solidFill>
                <a:latin typeface="Berlin Sans FB" panose="020E0602020502020306" charset="0"/>
                <a:cs typeface="Berlin Sans FB" panose="020E0602020502020306" charset="0"/>
              </a:rPr>
              <a:t>B.BHAVYA</a:t>
            </a:r>
            <a:endParaRPr lang="en-IN" altLang="en-US" sz="2800" dirty="0">
              <a:solidFill>
                <a:schemeClr val="bg1"/>
              </a:solidFill>
              <a:latin typeface="Berlin Sans FB" panose="020E0602020502020306" charset="0"/>
              <a:cs typeface="Berlin Sans FB" panose="020E0602020502020306" charset="0"/>
            </a:endParaRPr>
          </a:p>
          <a:p>
            <a:pPr marL="0" indent="0" algn="ctr">
              <a:lnSpc>
                <a:spcPts val="2800"/>
              </a:lnSpc>
              <a:buNone/>
            </a:pPr>
            <a:r>
              <a:rPr lang="en-IN" altLang="en-US" sz="2800" dirty="0">
                <a:solidFill>
                  <a:schemeClr val="bg1"/>
                </a:solidFill>
                <a:latin typeface="Berlin Sans FB" panose="020E0602020502020306" charset="0"/>
                <a:cs typeface="Berlin Sans FB" panose="020E0602020502020306" charset="0"/>
              </a:rPr>
              <a:t>P.JASWANTH</a:t>
            </a:r>
            <a:endParaRPr lang="en-IN" altLang="en-US" sz="2800" dirty="0">
              <a:solidFill>
                <a:schemeClr val="bg1"/>
              </a:solidFill>
              <a:latin typeface="Berlin Sans FB" panose="020E0602020502020306" charset="0"/>
              <a:cs typeface="Berlin Sans FB" panose="020E060202050202030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0" y="21516"/>
            <a:ext cx="14630400" cy="8229600"/>
          </a:xfrm>
          <a:prstGeom prst="rect">
            <a:avLst/>
          </a:prstGeom>
          <a:solidFill>
            <a:srgbClr val="241631"/>
          </a:solidFill>
        </p:spPr>
      </p:sp>
      <p:sp>
        <p:nvSpPr>
          <p:cNvPr id="4" name="TextBox 3"/>
          <p:cNvSpPr txBox="1"/>
          <p:nvPr/>
        </p:nvSpPr>
        <p:spPr>
          <a:xfrm>
            <a:off x="4970033" y="323289"/>
            <a:ext cx="4238513" cy="898259"/>
          </a:xfrm>
          <a:prstGeom prst="rect">
            <a:avLst/>
          </a:prstGeom>
          <a:noFill/>
          <a:ln>
            <a:solidFill>
              <a:srgbClr val="FFFF00"/>
            </a:solidFill>
          </a:ln>
        </p:spPr>
        <p:txBody>
          <a:bodyPr wrap="square">
            <a:spAutoFit/>
          </a:bodyPr>
          <a:lstStyle/>
          <a:p>
            <a:pPr marL="0" indent="0">
              <a:lnSpc>
                <a:spcPts val="6560"/>
              </a:lnSpc>
              <a:buNone/>
            </a:pPr>
            <a:r>
              <a:rPr lang="en-US" sz="5400" dirty="0">
                <a:solidFill>
                  <a:schemeClr val="accent4">
                    <a:lumMod val="60000"/>
                    <a:lumOff val="40000"/>
                  </a:schemeClr>
                </a:solidFill>
                <a:latin typeface="Montserrat Medium" panose="00000600000000000000" pitchFamily="2" charset="0"/>
              </a:rPr>
              <a:t>CONTENTS</a:t>
            </a:r>
            <a:r>
              <a:rPr lang="en-US" sz="1800" dirty="0">
                <a:solidFill>
                  <a:schemeClr val="bg1"/>
                </a:solidFill>
                <a:latin typeface="Montserrat Medium" panose="00000600000000000000" pitchFamily="2" charset="0"/>
              </a:rPr>
              <a:t> </a:t>
            </a:r>
            <a:endParaRPr lang="en-US" sz="1800" dirty="0">
              <a:solidFill>
                <a:schemeClr val="bg1"/>
              </a:solidFill>
              <a:latin typeface="Montserrat Medium" panose="00000600000000000000" pitchFamily="2" charset="0"/>
            </a:endParaRPr>
          </a:p>
        </p:txBody>
      </p:sp>
      <p:sp>
        <p:nvSpPr>
          <p:cNvPr id="5" name="TextBox 4"/>
          <p:cNvSpPr txBox="1"/>
          <p:nvPr/>
        </p:nvSpPr>
        <p:spPr>
          <a:xfrm>
            <a:off x="1323191" y="2312894"/>
            <a:ext cx="12521901" cy="6186309"/>
          </a:xfrm>
          <a:prstGeom prst="rect">
            <a:avLst/>
          </a:prstGeom>
          <a:noFill/>
        </p:spPr>
        <p:txBody>
          <a:bodyPr wrap="square" rtlCol="0">
            <a:spAutoFit/>
          </a:bodyPr>
          <a:lstStyle/>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INRODUCTION</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ABSTRACT </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LIBRARIES USED </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CONTENT BASED FILTERING</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ADVANTAGES  OF CB  </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COLLOBORATIVE FILTERING </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HYBRID BASED FILTERING</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RESULT</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 FUTURE WORK </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r>
              <a:rPr lang="en-IN" b="1" dirty="0">
                <a:solidFill>
                  <a:schemeClr val="bg1"/>
                </a:solidFill>
                <a:latin typeface="Montserrat Medium" panose="00000600000000000000" pitchFamily="2" charset="0"/>
                <a:cs typeface="Mongolian Baiti" panose="03000500000000000000" pitchFamily="66" charset="0"/>
              </a:rPr>
              <a:t>CONCLUSIONS </a:t>
            </a:r>
            <a:endParaRPr lang="en-IN" b="1" dirty="0">
              <a:solidFill>
                <a:schemeClr val="bg1"/>
              </a:solidFill>
              <a:latin typeface="Montserrat Medium" panose="00000600000000000000" pitchFamily="2" charset="0"/>
              <a:cs typeface="Mongolian Baiti" panose="03000500000000000000" pitchFamily="66" charset="0"/>
            </a:endParaRP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1"/>
          <p:cNvSpPr/>
          <p:nvPr/>
        </p:nvSpPr>
        <p:spPr>
          <a:xfrm>
            <a:off x="0" y="0"/>
            <a:ext cx="14630400" cy="8229600"/>
          </a:xfrm>
          <a:prstGeom prst="rect">
            <a:avLst/>
          </a:prstGeom>
          <a:solidFill>
            <a:srgbClr val="241631"/>
          </a:solidFill>
        </p:spPr>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8044" y="0"/>
            <a:ext cx="6852356" cy="8139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64356" y="653540"/>
            <a:ext cx="7315200" cy="866584"/>
          </a:xfrm>
          <a:prstGeom prst="rect">
            <a:avLst/>
          </a:prstGeom>
          <a:noFill/>
        </p:spPr>
        <p:txBody>
          <a:bodyPr wrap="square">
            <a:spAutoFit/>
          </a:bodyPr>
          <a:lstStyle/>
          <a:p>
            <a:pPr marL="0" indent="0">
              <a:lnSpc>
                <a:spcPts val="6560"/>
              </a:lnSpc>
              <a:buNone/>
            </a:pPr>
            <a:r>
              <a:rPr lang="en-US" sz="4400" dirty="0">
                <a:solidFill>
                  <a:schemeClr val="bg1"/>
                </a:solidFill>
                <a:latin typeface="Montserrat Medium" panose="00000600000000000000" pitchFamily="2" charset="0"/>
              </a:rPr>
              <a:t>INTRODUCTION</a:t>
            </a:r>
            <a:endParaRPr lang="en-US" sz="4400" dirty="0">
              <a:solidFill>
                <a:schemeClr val="bg1"/>
              </a:solidFill>
              <a:latin typeface="Montserrat Medium" panose="00000600000000000000" pitchFamily="2" charset="0"/>
            </a:endParaRPr>
          </a:p>
        </p:txBody>
      </p:sp>
      <p:sp>
        <p:nvSpPr>
          <p:cNvPr id="7" name="TextBox 6"/>
          <p:cNvSpPr txBox="1"/>
          <p:nvPr/>
        </p:nvSpPr>
        <p:spPr>
          <a:xfrm>
            <a:off x="327378" y="2797370"/>
            <a:ext cx="7315200" cy="2677656"/>
          </a:xfrm>
          <a:prstGeom prst="rect">
            <a:avLst/>
          </a:prstGeom>
          <a:noFill/>
          <a:ln>
            <a:solidFill>
              <a:srgbClr val="FFFF00"/>
            </a:solidFill>
          </a:ln>
        </p:spPr>
        <p:txBody>
          <a:bodyPr wrap="square">
            <a:spAutoFit/>
          </a:bodyPr>
          <a:lstStyle/>
          <a:p>
            <a:r>
              <a:rPr lang="en-US" sz="2400" dirty="0">
                <a:solidFill>
                  <a:schemeClr val="bg1"/>
                </a:solidFill>
                <a:latin typeface="Montserrat Medium" panose="00000600000000000000" pitchFamily="2" charset="0"/>
              </a:rPr>
              <a:t>Travel recommendation methods are essential for enhancing user experiences. They encompass content-based recommendation, collaborative filtering, and hybrid approaches, shaping user satisfaction and engagement</a:t>
            </a:r>
            <a:endParaRPr lang="en-US" sz="2400" dirty="0">
              <a:solidFill>
                <a:schemeClr val="bg1"/>
              </a:solidFill>
              <a:latin typeface="Montserrat Medium" panose="00000600000000000000" pitchFamily="2" charset="0"/>
            </a:endParaRPr>
          </a:p>
          <a:p>
            <a:endParaRPr lang="en-US" sz="2400" dirty="0">
              <a:solidFill>
                <a:schemeClr val="bg1"/>
              </a:solidFill>
              <a:latin typeface="Montserrat Medium" panose="000006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1"/>
          <p:cNvSpPr/>
          <p:nvPr/>
        </p:nvSpPr>
        <p:spPr>
          <a:xfrm>
            <a:off x="0" y="0"/>
            <a:ext cx="14630400" cy="8229600"/>
          </a:xfrm>
          <a:prstGeom prst="rect">
            <a:avLst/>
          </a:prstGeom>
          <a:solidFill>
            <a:srgbClr val="241631"/>
          </a:solidFill>
        </p:spPr>
      </p:sp>
      <p:sp>
        <p:nvSpPr>
          <p:cNvPr id="26" name="TextBox 25"/>
          <p:cNvSpPr txBox="1"/>
          <p:nvPr/>
        </p:nvSpPr>
        <p:spPr>
          <a:xfrm>
            <a:off x="553155" y="527148"/>
            <a:ext cx="10374489" cy="898259"/>
          </a:xfrm>
          <a:prstGeom prst="rect">
            <a:avLst/>
          </a:prstGeom>
          <a:noFill/>
        </p:spPr>
        <p:txBody>
          <a:bodyPr wrap="square">
            <a:spAutoFit/>
          </a:bodyPr>
          <a:lstStyle/>
          <a:p>
            <a:pPr marL="0" indent="0">
              <a:lnSpc>
                <a:spcPts val="6560"/>
              </a:lnSpc>
              <a:buNone/>
            </a:pPr>
            <a:r>
              <a:rPr lang="en-US" sz="5400" dirty="0">
                <a:solidFill>
                  <a:schemeClr val="bg1"/>
                </a:solidFill>
                <a:latin typeface="Montserrat Medium" panose="00000600000000000000" pitchFamily="2" charset="0"/>
              </a:rPr>
              <a:t>                      </a:t>
            </a:r>
            <a:r>
              <a:rPr lang="en-US" sz="5400" dirty="0">
                <a:solidFill>
                  <a:srgbClr val="FFFF00"/>
                </a:solidFill>
                <a:latin typeface="Montserrat Medium" panose="00000600000000000000" pitchFamily="2" charset="0"/>
              </a:rPr>
              <a:t>ABSTRACT</a:t>
            </a:r>
            <a:r>
              <a:rPr lang="en-US" sz="5400" dirty="0">
                <a:solidFill>
                  <a:schemeClr val="bg1"/>
                </a:solidFill>
                <a:latin typeface="Montserrat Medium" panose="00000600000000000000" pitchFamily="2" charset="0"/>
              </a:rPr>
              <a:t> </a:t>
            </a:r>
            <a:endParaRPr lang="en-US" sz="5400" dirty="0">
              <a:solidFill>
                <a:schemeClr val="bg1"/>
              </a:solidFill>
              <a:latin typeface="Montserrat Medium" panose="00000600000000000000" pitchFamily="2" charset="0"/>
            </a:endParaRPr>
          </a:p>
        </p:txBody>
      </p:sp>
      <p:sp>
        <p:nvSpPr>
          <p:cNvPr id="31" name="TextBox 30"/>
          <p:cNvSpPr txBox="1"/>
          <p:nvPr/>
        </p:nvSpPr>
        <p:spPr>
          <a:xfrm>
            <a:off x="1038578" y="2765778"/>
            <a:ext cx="13226062" cy="4401205"/>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IN"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Tourism plays a pivotal role in bolstering a nation's economic landscape. However, despite its significance, there remains a conspicuous absence of a comprehensive platform catering to the personalized needs of tourists seeking information on attractions. </a:t>
            </a:r>
            <a:endParaRPr lang="en-IN"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establishment of a system adept at furnishing tailored and precise insights into local attractions, culinary delights, and shopping avenues stands poised to revolutionize the tourist experience. </a:t>
            </a:r>
            <a:endParaRPr lang="en-IN"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28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determining item similarities, the cosine similarity method is employed, facilitating a nuanced understanding of user preferences. </a:t>
            </a:r>
            <a:endParaRPr lang="en-IN"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16" name="Shape 0"/>
          <p:cNvSpPr/>
          <p:nvPr/>
        </p:nvSpPr>
        <p:spPr>
          <a:xfrm>
            <a:off x="0" y="35999"/>
            <a:ext cx="14630400" cy="8229600"/>
          </a:xfrm>
          <a:prstGeom prst="rect">
            <a:avLst/>
          </a:prstGeom>
          <a:solidFill>
            <a:srgbClr val="0D0A2C">
              <a:alpha val="75000"/>
            </a:srgbClr>
          </a:solidFill>
        </p:spPr>
      </p:sp>
      <p:pic>
        <p:nvPicPr>
          <p:cNvPr id="17"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18" name="Text 1"/>
          <p:cNvSpPr/>
          <p:nvPr/>
        </p:nvSpPr>
        <p:spPr>
          <a:xfrm>
            <a:off x="919260" y="771322"/>
            <a:ext cx="7477601"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anose="00000500000000000000" charset="0"/>
                <a:ea typeface="Montserrat" panose="00000500000000000000" pitchFamily="34" charset="-122"/>
                <a:cs typeface="Montserrat" panose="00000500000000000000" pitchFamily="34" charset="-120"/>
              </a:rPr>
              <a:t>Content-Based Filtering</a:t>
            </a:r>
            <a:endParaRPr lang="en-US" sz="4375" dirty="0"/>
          </a:p>
        </p:txBody>
      </p:sp>
      <p:sp>
        <p:nvSpPr>
          <p:cNvPr id="19" name="Text 2"/>
          <p:cNvSpPr/>
          <p:nvPr/>
        </p:nvSpPr>
        <p:spPr>
          <a:xfrm>
            <a:off x="919480" y="2418080"/>
            <a:ext cx="7486015" cy="1570990"/>
          </a:xfrm>
          <a:prstGeom prst="rect">
            <a:avLst/>
          </a:prstGeom>
          <a:noFill/>
          <a:ln>
            <a:solidFill>
              <a:srgbClr val="FFFF00"/>
            </a:solidFill>
          </a:ln>
        </p:spPr>
        <p:txBody>
          <a:bodyPr wrap="square" rtlCol="0" anchor="t"/>
          <a:lstStyle/>
          <a:p>
            <a:pPr marL="0" indent="0" algn="just">
              <a:lnSpc>
                <a:spcPts val="2800"/>
              </a:lnSpc>
              <a:buNone/>
            </a:pPr>
            <a:r>
              <a:rPr lang="en-US" sz="1750" dirty="0">
                <a:solidFill>
                  <a:srgbClr val="DCD7E5"/>
                </a:solidFill>
                <a:latin typeface="Berlin Sans FB" panose="020E0602020502020306" charset="0"/>
                <a:ea typeface="Heebo" pitchFamily="34" charset="-122"/>
                <a:cs typeface="Berlin Sans FB" panose="020E0602020502020306" charset="0"/>
              </a:rPr>
              <a:t>Content-based filtering is a recommendation approach that analyzes the characteristics and attributes of items to suggest new items that are similar to ones a user has liked in the past. It focuses on the intrinsic properties of the items rather than user preferences or behaviors.</a:t>
            </a:r>
            <a:endParaRPr lang="en-US" sz="1750" dirty="0">
              <a:solidFill>
                <a:srgbClr val="DCD7E5"/>
              </a:solidFill>
              <a:latin typeface="Berlin Sans FB" panose="020E0602020502020306" charset="0"/>
              <a:ea typeface="Heebo" pitchFamily="34" charset="-122"/>
              <a:cs typeface="Berlin Sans FB" panose="020E0602020502020306" charset="0"/>
            </a:endParaRPr>
          </a:p>
        </p:txBody>
      </p:sp>
      <p:sp>
        <p:nvSpPr>
          <p:cNvPr id="20" name="Text 3"/>
          <p:cNvSpPr/>
          <p:nvPr/>
        </p:nvSpPr>
        <p:spPr>
          <a:xfrm>
            <a:off x="919480" y="4681855"/>
            <a:ext cx="7472045" cy="1668145"/>
          </a:xfrm>
          <a:prstGeom prst="rect">
            <a:avLst/>
          </a:prstGeom>
          <a:noFill/>
          <a:ln>
            <a:solidFill>
              <a:srgbClr val="FFFF00"/>
            </a:solidFill>
          </a:ln>
        </p:spPr>
        <p:txBody>
          <a:bodyPr wrap="square" rtlCol="0" anchor="t"/>
          <a:lstStyle/>
          <a:p>
            <a:pPr marL="0" indent="0" algn="just">
              <a:lnSpc>
                <a:spcPts val="2800"/>
              </a:lnSpc>
              <a:buNone/>
            </a:pPr>
            <a:r>
              <a:rPr lang="en-US" sz="1750" dirty="0">
                <a:solidFill>
                  <a:srgbClr val="DCD7E5"/>
                </a:solidFill>
                <a:latin typeface="Berlin Sans FB" panose="020E0602020502020306" charset="0"/>
                <a:ea typeface="Heebo" pitchFamily="34" charset="-122"/>
                <a:cs typeface="Berlin Sans FB" panose="020E0602020502020306" charset="0"/>
              </a:rPr>
              <a:t>This technique is particularly useful for recommending niche or obscure items that may not have many user interactions, as it can identify relevant content based on textual metadata, multimedia features, and other contextual information.</a:t>
            </a:r>
            <a:endParaRPr lang="en-US" sz="1750" dirty="0">
              <a:solidFill>
                <a:srgbClr val="DCD7E5"/>
              </a:solidFill>
              <a:latin typeface="Berlin Sans FB" panose="020E0602020502020306" charset="0"/>
              <a:ea typeface="Heebo" pitchFamily="34" charset="-122"/>
              <a:cs typeface="Berlin Sans FB" panose="020E0602020502020306"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60" y="29460"/>
            <a:ext cx="14630400" cy="8229600"/>
          </a:xfrm>
          <a:prstGeom prst="rect">
            <a:avLst/>
          </a:prstGeom>
          <a:solidFill>
            <a:srgbClr val="241631"/>
          </a:solidFill>
        </p:spPr>
      </p:sp>
      <p:sp>
        <p:nvSpPr>
          <p:cNvPr id="4" name="Text 2"/>
          <p:cNvSpPr/>
          <p:nvPr/>
        </p:nvSpPr>
        <p:spPr>
          <a:xfrm>
            <a:off x="869244" y="533979"/>
            <a:ext cx="14336889" cy="1315641"/>
          </a:xfrm>
          <a:prstGeom prst="rect">
            <a:avLst/>
          </a:prstGeom>
          <a:noFill/>
        </p:spPr>
        <p:txBody>
          <a:bodyPr wrap="square" rtlCol="0" anchor="t"/>
          <a:lstStyle/>
          <a:p>
            <a:pPr marL="0" indent="0">
              <a:lnSpc>
                <a:spcPts val="5180"/>
              </a:lnSpc>
              <a:buNone/>
            </a:pPr>
            <a:r>
              <a:rPr lang="en-US" sz="4145" b="1" dirty="0">
                <a:solidFill>
                  <a:srgbClr val="FF726D"/>
                </a:solidFill>
                <a:latin typeface="Montserrat Medium" panose="00000600000000000000" pitchFamily="2" charset="0"/>
                <a:ea typeface="Inconsolata" pitchFamily="34" charset="-122"/>
                <a:cs typeface="Inconsolata" pitchFamily="34" charset="-120"/>
              </a:rPr>
              <a:t>Advantages of Content-Based Recommendation</a:t>
            </a:r>
            <a:endParaRPr lang="en-US" sz="4145" dirty="0">
              <a:latin typeface="Montserrat Medium" panose="00000600000000000000" pitchFamily="2" charset="0"/>
            </a:endParaRPr>
          </a:p>
        </p:txBody>
      </p:sp>
      <p:pic>
        <p:nvPicPr>
          <p:cNvPr id="5" name="Image 0" descr="preencoded.png"/>
          <p:cNvPicPr>
            <a:picLocks noChangeAspect="1"/>
          </p:cNvPicPr>
          <p:nvPr/>
        </p:nvPicPr>
        <p:blipFill>
          <a:blip r:embed="rId1"/>
          <a:stretch>
            <a:fillRect/>
          </a:stretch>
        </p:blipFill>
        <p:spPr>
          <a:xfrm>
            <a:off x="1003333" y="2214495"/>
            <a:ext cx="3122414" cy="1929765"/>
          </a:xfrm>
          <a:prstGeom prst="rect">
            <a:avLst/>
          </a:prstGeom>
        </p:spPr>
      </p:pic>
      <p:sp>
        <p:nvSpPr>
          <p:cNvPr id="6" name="Text 3"/>
          <p:cNvSpPr/>
          <p:nvPr/>
        </p:nvSpPr>
        <p:spPr>
          <a:xfrm>
            <a:off x="869244" y="4393844"/>
            <a:ext cx="3122414" cy="657701"/>
          </a:xfrm>
          <a:prstGeom prst="rect">
            <a:avLst/>
          </a:prstGeom>
          <a:noFill/>
        </p:spPr>
        <p:txBody>
          <a:bodyPr wrap="square" rtlCol="0" anchor="t"/>
          <a:lstStyle/>
          <a:p>
            <a:pPr marL="0" indent="0" algn="l">
              <a:lnSpc>
                <a:spcPts val="2590"/>
              </a:lnSpc>
              <a:buNone/>
            </a:pPr>
            <a:r>
              <a:rPr lang="en-US" sz="2070" b="1" dirty="0">
                <a:solidFill>
                  <a:srgbClr val="FF726D"/>
                </a:solidFill>
                <a:latin typeface="Montserrat Medium" panose="00000600000000000000" pitchFamily="2" charset="0"/>
                <a:ea typeface="Inconsolata" pitchFamily="34" charset="-122"/>
                <a:cs typeface="Inconsolata" pitchFamily="34" charset="-120"/>
              </a:rPr>
              <a:t>Personalized Travel Recommendations</a:t>
            </a:r>
            <a:endParaRPr lang="en-US" sz="2070" dirty="0">
              <a:latin typeface="Montserrat Medium" panose="00000600000000000000" pitchFamily="2" charset="0"/>
            </a:endParaRPr>
          </a:p>
        </p:txBody>
      </p:sp>
      <p:sp>
        <p:nvSpPr>
          <p:cNvPr id="7" name="Text 4"/>
          <p:cNvSpPr/>
          <p:nvPr/>
        </p:nvSpPr>
        <p:spPr>
          <a:xfrm>
            <a:off x="859453" y="5271808"/>
            <a:ext cx="3410173" cy="2020253"/>
          </a:xfrm>
          <a:prstGeom prst="rect">
            <a:avLst/>
          </a:prstGeom>
          <a:noFill/>
        </p:spPr>
        <p:txBody>
          <a:bodyPr wrap="square" rtlCol="0" anchor="t"/>
          <a:lstStyle/>
          <a:p>
            <a:pPr marL="0" indent="0" algn="l">
              <a:lnSpc>
                <a:spcPts val="2650"/>
              </a:lnSpc>
              <a:buNone/>
            </a:pPr>
            <a:r>
              <a:rPr lang="en-US" sz="1660" dirty="0">
                <a:solidFill>
                  <a:srgbClr val="DAD1E6"/>
                </a:solidFill>
                <a:latin typeface="Berlin Sans FB" panose="020E0602020502020306" charset="0"/>
                <a:ea typeface="Fira Sans" pitchFamily="34" charset="-122"/>
                <a:cs typeface="Berlin Sans FB" panose="020E0602020502020306" charset="0"/>
              </a:rPr>
              <a:t>Content-based recommendation approach tailors suggestions based on the user's preferences and interests, providing a bright and cheerful mood for travel planning.</a:t>
            </a:r>
            <a:endParaRPr lang="en-US" sz="1660" dirty="0">
              <a:latin typeface="Berlin Sans FB" panose="020E0602020502020306" charset="0"/>
              <a:cs typeface="Berlin Sans FB" panose="020E0602020502020306" charset="0"/>
            </a:endParaRPr>
          </a:p>
        </p:txBody>
      </p:sp>
      <p:pic>
        <p:nvPicPr>
          <p:cNvPr id="8" name="Image 1" descr="preencoded.png"/>
          <p:cNvPicPr>
            <a:picLocks noChangeAspect="1"/>
          </p:cNvPicPr>
          <p:nvPr/>
        </p:nvPicPr>
        <p:blipFill>
          <a:blip r:embed="rId2"/>
          <a:stretch>
            <a:fillRect/>
          </a:stretch>
        </p:blipFill>
        <p:spPr>
          <a:xfrm>
            <a:off x="5438300" y="2279083"/>
            <a:ext cx="3122414" cy="1929765"/>
          </a:xfrm>
          <a:prstGeom prst="rect">
            <a:avLst/>
          </a:prstGeom>
        </p:spPr>
      </p:pic>
      <p:sp>
        <p:nvSpPr>
          <p:cNvPr id="9" name="Text 5"/>
          <p:cNvSpPr/>
          <p:nvPr/>
        </p:nvSpPr>
        <p:spPr>
          <a:xfrm>
            <a:off x="5438300" y="4509135"/>
            <a:ext cx="3122414" cy="657701"/>
          </a:xfrm>
          <a:prstGeom prst="rect">
            <a:avLst/>
          </a:prstGeom>
          <a:noFill/>
        </p:spPr>
        <p:txBody>
          <a:bodyPr wrap="square" rtlCol="0" anchor="t"/>
          <a:lstStyle/>
          <a:p>
            <a:pPr marL="0" indent="0" algn="l">
              <a:lnSpc>
                <a:spcPts val="2590"/>
              </a:lnSpc>
              <a:buNone/>
            </a:pPr>
            <a:r>
              <a:rPr lang="en-US" sz="2070" b="1" dirty="0">
                <a:solidFill>
                  <a:srgbClr val="FF726D"/>
                </a:solidFill>
                <a:latin typeface="Montserrat Medium" panose="00000600000000000000" pitchFamily="2" charset="0"/>
                <a:ea typeface="Inconsolata" pitchFamily="34" charset="-122"/>
                <a:cs typeface="Inconsolata" pitchFamily="34" charset="-120"/>
              </a:rPr>
              <a:t>Independence from Others</a:t>
            </a:r>
            <a:endParaRPr lang="en-US" sz="2070" dirty="0">
              <a:latin typeface="Montserrat Medium" panose="00000600000000000000" pitchFamily="2" charset="0"/>
            </a:endParaRPr>
          </a:p>
        </p:txBody>
      </p:sp>
      <p:sp>
        <p:nvSpPr>
          <p:cNvPr id="10" name="Text 6"/>
          <p:cNvSpPr/>
          <p:nvPr/>
        </p:nvSpPr>
        <p:spPr>
          <a:xfrm>
            <a:off x="5560295" y="5293043"/>
            <a:ext cx="3410172" cy="2020253"/>
          </a:xfrm>
          <a:prstGeom prst="rect">
            <a:avLst/>
          </a:prstGeom>
          <a:noFill/>
        </p:spPr>
        <p:txBody>
          <a:bodyPr wrap="square" rtlCol="0" anchor="t"/>
          <a:lstStyle/>
          <a:p>
            <a:pPr marL="0" indent="0" algn="l">
              <a:lnSpc>
                <a:spcPts val="2650"/>
              </a:lnSpc>
              <a:buNone/>
            </a:pPr>
            <a:r>
              <a:rPr lang="en-US" sz="1660" dirty="0">
                <a:solidFill>
                  <a:srgbClr val="DAD1E6"/>
                </a:solidFill>
                <a:latin typeface="Berlin Sans FB" panose="020E0602020502020306" charset="0"/>
                <a:ea typeface="Fira Sans" pitchFamily="34" charset="-122"/>
                <a:cs typeface="Berlin Sans FB" panose="020E0602020502020306" charset="0"/>
              </a:rPr>
              <a:t>This approach focuses solely on the individual user's choices and preferences in a clear and well-lit environment, emphasizing independent decision-making.</a:t>
            </a:r>
            <a:endParaRPr lang="en-US" sz="1660" dirty="0">
              <a:latin typeface="Berlin Sans FB" panose="020E0602020502020306" charset="0"/>
              <a:cs typeface="Berlin Sans FB" panose="020E0602020502020306" charset="0"/>
            </a:endParaRPr>
          </a:p>
        </p:txBody>
      </p:sp>
      <p:pic>
        <p:nvPicPr>
          <p:cNvPr id="11" name="Image 2" descr="preencoded.png"/>
          <p:cNvPicPr>
            <a:picLocks noChangeAspect="1"/>
          </p:cNvPicPr>
          <p:nvPr/>
        </p:nvPicPr>
        <p:blipFill>
          <a:blip r:embed="rId3"/>
          <a:stretch>
            <a:fillRect/>
          </a:stretch>
        </p:blipFill>
        <p:spPr>
          <a:xfrm>
            <a:off x="10651099" y="2316242"/>
            <a:ext cx="3122533" cy="1929765"/>
          </a:xfrm>
          <a:prstGeom prst="rect">
            <a:avLst/>
          </a:prstGeom>
        </p:spPr>
      </p:pic>
      <p:sp>
        <p:nvSpPr>
          <p:cNvPr id="12" name="Text 7"/>
          <p:cNvSpPr/>
          <p:nvPr/>
        </p:nvSpPr>
        <p:spPr>
          <a:xfrm>
            <a:off x="10651099" y="4440674"/>
            <a:ext cx="3122533" cy="657701"/>
          </a:xfrm>
          <a:prstGeom prst="rect">
            <a:avLst/>
          </a:prstGeom>
          <a:noFill/>
        </p:spPr>
        <p:txBody>
          <a:bodyPr wrap="square" rtlCol="0" anchor="t"/>
          <a:lstStyle/>
          <a:p>
            <a:pPr marL="0" indent="0" algn="l">
              <a:lnSpc>
                <a:spcPts val="2590"/>
              </a:lnSpc>
              <a:buNone/>
            </a:pPr>
            <a:r>
              <a:rPr lang="en-US" sz="2070" b="1" dirty="0">
                <a:solidFill>
                  <a:srgbClr val="FF726D"/>
                </a:solidFill>
                <a:latin typeface="Montserrat Medium" panose="00000600000000000000" pitchFamily="2" charset="0"/>
                <a:ea typeface="Inconsolata" pitchFamily="34" charset="-122"/>
                <a:cs typeface="Inconsolata" pitchFamily="34" charset="-120"/>
              </a:rPr>
              <a:t>Reduced Cold Start Problem</a:t>
            </a:r>
            <a:endParaRPr lang="en-US" sz="2070" dirty="0">
              <a:latin typeface="Montserrat Medium" panose="00000600000000000000" pitchFamily="2" charset="0"/>
            </a:endParaRPr>
          </a:p>
        </p:txBody>
      </p:sp>
      <p:sp>
        <p:nvSpPr>
          <p:cNvPr id="13" name="Text 8"/>
          <p:cNvSpPr/>
          <p:nvPr/>
        </p:nvSpPr>
        <p:spPr>
          <a:xfrm>
            <a:off x="10610532" y="5166836"/>
            <a:ext cx="3555711" cy="2356961"/>
          </a:xfrm>
          <a:prstGeom prst="rect">
            <a:avLst/>
          </a:prstGeom>
          <a:noFill/>
        </p:spPr>
        <p:txBody>
          <a:bodyPr wrap="square" rtlCol="0" anchor="t"/>
          <a:lstStyle/>
          <a:p>
            <a:pPr marL="0" indent="0" algn="l">
              <a:lnSpc>
                <a:spcPts val="2650"/>
              </a:lnSpc>
              <a:buNone/>
            </a:pPr>
            <a:r>
              <a:rPr lang="en-US" sz="1660" dirty="0">
                <a:solidFill>
                  <a:srgbClr val="DAD1E6"/>
                </a:solidFill>
                <a:latin typeface="Berlin Sans FB" panose="020E0602020502020306" charset="0"/>
                <a:ea typeface="Fira Sans" pitchFamily="34" charset="-122"/>
                <a:cs typeface="Berlin Sans FB" panose="020E0602020502020306" charset="0"/>
              </a:rPr>
              <a:t>Content-based recommendation provides personalized suggestions for new or niche items, creating a vibrant and inviting atmosphere with soft ambient lighting, reducing the cold start problem.</a:t>
            </a:r>
            <a:endParaRPr lang="en-US" sz="1660" dirty="0">
              <a:latin typeface="Berlin Sans FB" panose="020E0602020502020306" charset="0"/>
              <a:cs typeface="Berlin Sans FB" panose="020E060202050202030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934760"/>
            <a:ext cx="8886825" cy="694373"/>
          </a:xfrm>
          <a:prstGeom prst="rect">
            <a:avLst/>
          </a:prstGeom>
          <a:noFill/>
        </p:spPr>
        <p:txBody>
          <a:bodyPr wrap="none" rtlCol="0" anchor="t"/>
          <a:lstStyle/>
          <a:p>
            <a:pPr marL="0" indent="0">
              <a:lnSpc>
                <a:spcPts val="5470"/>
              </a:lnSpc>
              <a:buNone/>
            </a:pPr>
            <a:r>
              <a:rPr lang="en-US" sz="4375" b="1" dirty="0">
                <a:solidFill>
                  <a:srgbClr val="FF726D"/>
                </a:solidFill>
                <a:latin typeface="Montserrat Medium" panose="00000600000000000000" pitchFamily="2" charset="0"/>
                <a:ea typeface="Inconsolata" pitchFamily="34" charset="-122"/>
                <a:cs typeface="Inconsolata" pitchFamily="34" charset="-120"/>
              </a:rPr>
              <a:t>Collaborative Filtering Approach</a:t>
            </a:r>
            <a:endParaRPr lang="en-US" sz="4375" dirty="0">
              <a:latin typeface="Montserrat Medium" panose="00000600000000000000" pitchFamily="2" charset="0"/>
            </a:endParaRPr>
          </a:p>
        </p:txBody>
      </p:sp>
      <p:pic>
        <p:nvPicPr>
          <p:cNvPr id="6" name="Image 1" descr="preencoded.png"/>
          <p:cNvPicPr>
            <a:picLocks noChangeAspect="1"/>
          </p:cNvPicPr>
          <p:nvPr/>
        </p:nvPicPr>
        <p:blipFill>
          <a:blip r:embed="rId2"/>
          <a:stretch>
            <a:fillRect/>
          </a:stretch>
        </p:blipFill>
        <p:spPr>
          <a:xfrm>
            <a:off x="4490799" y="1962388"/>
            <a:ext cx="1110972" cy="1777484"/>
          </a:xfrm>
          <a:prstGeom prst="rect">
            <a:avLst/>
          </a:prstGeom>
        </p:spPr>
      </p:pic>
      <p:sp>
        <p:nvSpPr>
          <p:cNvPr id="7" name="Text 3"/>
          <p:cNvSpPr/>
          <p:nvPr/>
        </p:nvSpPr>
        <p:spPr>
          <a:xfrm>
            <a:off x="5935028" y="2184559"/>
            <a:ext cx="2777490" cy="347186"/>
          </a:xfrm>
          <a:prstGeom prst="rect">
            <a:avLst/>
          </a:prstGeom>
          <a:noFill/>
        </p:spPr>
        <p:txBody>
          <a:bodyPr wrap="none" rtlCol="0" anchor="t"/>
          <a:lstStyle/>
          <a:p>
            <a:pPr marL="0" indent="0" algn="l">
              <a:lnSpc>
                <a:spcPts val="2735"/>
              </a:lnSpc>
              <a:buNone/>
            </a:pPr>
            <a:r>
              <a:rPr lang="en-US" sz="2185" b="1" dirty="0">
                <a:solidFill>
                  <a:srgbClr val="FF726D"/>
                </a:solidFill>
                <a:latin typeface="Montserrat Medium" panose="00000600000000000000" pitchFamily="2" charset="0"/>
                <a:ea typeface="Inconsolata" pitchFamily="34" charset="-122"/>
                <a:cs typeface="Inconsolata" pitchFamily="34" charset="-120"/>
              </a:rPr>
              <a:t>Data Collection</a:t>
            </a:r>
            <a:endParaRPr lang="en-US" sz="2185" dirty="0">
              <a:latin typeface="Montserrat Medium" panose="00000600000000000000" pitchFamily="2" charset="0"/>
            </a:endParaRPr>
          </a:p>
        </p:txBody>
      </p:sp>
      <p:sp>
        <p:nvSpPr>
          <p:cNvPr id="8" name="Text 4"/>
          <p:cNvSpPr/>
          <p:nvPr/>
        </p:nvSpPr>
        <p:spPr>
          <a:xfrm>
            <a:off x="5935028" y="2664976"/>
            <a:ext cx="7862173" cy="355402"/>
          </a:xfrm>
          <a:prstGeom prst="rect">
            <a:avLst/>
          </a:prstGeom>
          <a:noFill/>
        </p:spPr>
        <p:txBody>
          <a:bodyPr wrap="none" rtlCol="0" anchor="t"/>
          <a:lstStyle/>
          <a:p>
            <a:pPr marL="0" indent="0" algn="l">
              <a:lnSpc>
                <a:spcPts val="2800"/>
              </a:lnSpc>
              <a:buNone/>
            </a:pPr>
            <a:r>
              <a:rPr lang="en-US" sz="1750" dirty="0">
                <a:solidFill>
                  <a:srgbClr val="DAD1E6"/>
                </a:solidFill>
                <a:latin typeface="Montserrat Medium" panose="00000600000000000000" pitchFamily="2" charset="0"/>
                <a:ea typeface="Fira Sans" pitchFamily="34" charset="-122"/>
                <a:cs typeface="Fira Sans" pitchFamily="34" charset="-120"/>
              </a:rPr>
              <a:t>Aggregating</a:t>
            </a:r>
            <a:r>
              <a:rPr lang="en-US" sz="1750" dirty="0">
                <a:solidFill>
                  <a:srgbClr val="DAD1E6"/>
                </a:solidFill>
                <a:latin typeface="Fira Sans" pitchFamily="34" charset="0"/>
                <a:ea typeface="Fira Sans" pitchFamily="34" charset="-122"/>
                <a:cs typeface="Fira Sans" pitchFamily="34" charset="-120"/>
              </a:rPr>
              <a:t> user preferences and interactions with similar travelers.</a:t>
            </a:r>
            <a:endParaRPr lang="en-US" sz="1750" dirty="0"/>
          </a:p>
        </p:txBody>
      </p:sp>
      <p:pic>
        <p:nvPicPr>
          <p:cNvPr id="9" name="Image 2" descr="preencoded.png"/>
          <p:cNvPicPr>
            <a:picLocks noChangeAspect="1"/>
          </p:cNvPicPr>
          <p:nvPr/>
        </p:nvPicPr>
        <p:blipFill>
          <a:blip r:embed="rId3"/>
          <a:stretch>
            <a:fillRect/>
          </a:stretch>
        </p:blipFill>
        <p:spPr>
          <a:xfrm>
            <a:off x="4490799" y="3739872"/>
            <a:ext cx="1110972" cy="1777484"/>
          </a:xfrm>
          <a:prstGeom prst="rect">
            <a:avLst/>
          </a:prstGeom>
        </p:spPr>
      </p:pic>
      <p:sp>
        <p:nvSpPr>
          <p:cNvPr id="10" name="Text 5"/>
          <p:cNvSpPr/>
          <p:nvPr/>
        </p:nvSpPr>
        <p:spPr>
          <a:xfrm>
            <a:off x="5935028" y="3962043"/>
            <a:ext cx="2777490" cy="347186"/>
          </a:xfrm>
          <a:prstGeom prst="rect">
            <a:avLst/>
          </a:prstGeom>
          <a:noFill/>
        </p:spPr>
        <p:txBody>
          <a:bodyPr wrap="none" rtlCol="0" anchor="t"/>
          <a:lstStyle/>
          <a:p>
            <a:pPr marL="0" indent="0" algn="l">
              <a:lnSpc>
                <a:spcPts val="2735"/>
              </a:lnSpc>
              <a:buNone/>
            </a:pPr>
            <a:r>
              <a:rPr lang="en-US" sz="2185" b="1" dirty="0">
                <a:solidFill>
                  <a:srgbClr val="FF726D"/>
                </a:solidFill>
                <a:latin typeface="Montserrat Medium" panose="00000600000000000000" pitchFamily="2" charset="0"/>
                <a:ea typeface="Inconsolata" pitchFamily="34" charset="-122"/>
                <a:cs typeface="Inconsolata" pitchFamily="34" charset="-120"/>
              </a:rPr>
              <a:t>Pattern Recognition</a:t>
            </a:r>
            <a:endParaRPr lang="en-US" sz="2185" dirty="0">
              <a:latin typeface="Montserrat Medium" panose="00000600000000000000" pitchFamily="2" charset="0"/>
            </a:endParaRPr>
          </a:p>
        </p:txBody>
      </p:sp>
      <p:sp>
        <p:nvSpPr>
          <p:cNvPr id="11" name="Text 6"/>
          <p:cNvSpPr/>
          <p:nvPr/>
        </p:nvSpPr>
        <p:spPr>
          <a:xfrm>
            <a:off x="5935028" y="4442460"/>
            <a:ext cx="7862173" cy="710803"/>
          </a:xfrm>
          <a:prstGeom prst="rect">
            <a:avLst/>
          </a:prstGeom>
          <a:noFill/>
        </p:spPr>
        <p:txBody>
          <a:bodyPr wrap="square" rtlCol="0" anchor="t"/>
          <a:lstStyle/>
          <a:p>
            <a:pPr marL="0" indent="0" algn="l">
              <a:lnSpc>
                <a:spcPts val="2800"/>
              </a:lnSpc>
              <a:buNone/>
            </a:pPr>
            <a:r>
              <a:rPr lang="en-US" sz="1750" dirty="0">
                <a:solidFill>
                  <a:srgbClr val="DAD1E6"/>
                </a:solidFill>
                <a:latin typeface="Montserrat Medium" panose="00000600000000000000" pitchFamily="2" charset="0"/>
                <a:ea typeface="Fira Sans" pitchFamily="34" charset="-122"/>
                <a:cs typeface="Fira Sans" pitchFamily="34" charset="-120"/>
              </a:rPr>
              <a:t>Identifying common preferences and connections among like-minded travelers.</a:t>
            </a:r>
            <a:endParaRPr lang="en-US" sz="1750" dirty="0">
              <a:latin typeface="Montserrat Medium" panose="00000600000000000000" pitchFamily="2" charset="0"/>
            </a:endParaRPr>
          </a:p>
        </p:txBody>
      </p:sp>
      <p:pic>
        <p:nvPicPr>
          <p:cNvPr id="12" name="Image 3" descr="preencoded.png"/>
          <p:cNvPicPr>
            <a:picLocks noChangeAspect="1"/>
          </p:cNvPicPr>
          <p:nvPr/>
        </p:nvPicPr>
        <p:blipFill>
          <a:blip r:embed="rId4"/>
          <a:stretch>
            <a:fillRect/>
          </a:stretch>
        </p:blipFill>
        <p:spPr>
          <a:xfrm>
            <a:off x="4490799" y="5517356"/>
            <a:ext cx="1110972" cy="1777484"/>
          </a:xfrm>
          <a:prstGeom prst="rect">
            <a:avLst/>
          </a:prstGeom>
        </p:spPr>
      </p:pic>
      <p:sp>
        <p:nvSpPr>
          <p:cNvPr id="13" name="Text 7"/>
          <p:cNvSpPr/>
          <p:nvPr/>
        </p:nvSpPr>
        <p:spPr>
          <a:xfrm>
            <a:off x="5935028" y="5739527"/>
            <a:ext cx="3887153" cy="347186"/>
          </a:xfrm>
          <a:prstGeom prst="rect">
            <a:avLst/>
          </a:prstGeom>
          <a:noFill/>
        </p:spPr>
        <p:txBody>
          <a:bodyPr wrap="none" rtlCol="0" anchor="t"/>
          <a:lstStyle/>
          <a:p>
            <a:pPr marL="0" indent="0" algn="l">
              <a:lnSpc>
                <a:spcPts val="2735"/>
              </a:lnSpc>
              <a:buNone/>
            </a:pPr>
            <a:r>
              <a:rPr lang="en-US" sz="2185" b="1" dirty="0">
                <a:solidFill>
                  <a:srgbClr val="FF726D"/>
                </a:solidFill>
                <a:latin typeface="Montserrat Medium" panose="00000600000000000000" pitchFamily="2" charset="0"/>
                <a:ea typeface="Inconsolata" pitchFamily="34" charset="-122"/>
                <a:cs typeface="Inconsolata" pitchFamily="34" charset="-120"/>
              </a:rPr>
              <a:t>Personalized Recommendations</a:t>
            </a:r>
            <a:endParaRPr lang="en-US" sz="2185" dirty="0">
              <a:latin typeface="Montserrat Medium" panose="00000600000000000000" pitchFamily="2" charset="0"/>
            </a:endParaRPr>
          </a:p>
        </p:txBody>
      </p:sp>
      <p:sp>
        <p:nvSpPr>
          <p:cNvPr id="14" name="Text 8"/>
          <p:cNvSpPr/>
          <p:nvPr/>
        </p:nvSpPr>
        <p:spPr>
          <a:xfrm>
            <a:off x="5741390" y="6228397"/>
            <a:ext cx="7862173" cy="355402"/>
          </a:xfrm>
          <a:prstGeom prst="rect">
            <a:avLst/>
          </a:prstGeom>
          <a:noFill/>
        </p:spPr>
        <p:txBody>
          <a:bodyPr wrap="none" rtlCol="0" anchor="t"/>
          <a:lstStyle/>
          <a:p>
            <a:pPr marL="0" indent="0" algn="l">
              <a:lnSpc>
                <a:spcPts val="2800"/>
              </a:lnSpc>
              <a:buNone/>
            </a:pPr>
            <a:r>
              <a:rPr lang="en-US" sz="1750" dirty="0">
                <a:solidFill>
                  <a:srgbClr val="DAD1E6"/>
                </a:solidFill>
                <a:latin typeface="Montserrat Medium" panose="00000600000000000000" pitchFamily="2" charset="0"/>
                <a:ea typeface="Fira Sans" pitchFamily="34" charset="-122"/>
                <a:cs typeface="Fira Sans" pitchFamily="34" charset="-120"/>
              </a:rPr>
              <a:t>Offering tailored travel suggestions based on compatibility with similar users.</a:t>
            </a:r>
            <a:endParaRPr lang="en-US" sz="1750" dirty="0">
              <a:latin typeface="Montserrat Medium" panose="000006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1"/>
          <a:stretch>
            <a:fillRect/>
          </a:stretch>
        </p:blipFill>
        <p:spPr>
          <a:xfrm>
            <a:off x="0" y="0"/>
            <a:ext cx="14620316"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4040</Words>
  <Application>WPS Presentation</Application>
  <PresentationFormat>Custom</PresentationFormat>
  <Paragraphs>132</Paragraphs>
  <Slides>15</Slides>
  <Notes>11</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15</vt:i4>
      </vt:variant>
    </vt:vector>
  </HeadingPairs>
  <TitlesOfParts>
    <vt:vector size="38" baseType="lpstr">
      <vt:lpstr>Arial</vt:lpstr>
      <vt:lpstr>SimSun</vt:lpstr>
      <vt:lpstr>Wingdings</vt:lpstr>
      <vt:lpstr>Montserrat Medium</vt:lpstr>
      <vt:lpstr>Montserrat</vt:lpstr>
      <vt:lpstr>Mongolian Baiti</vt:lpstr>
      <vt:lpstr>Times New Roman</vt:lpstr>
      <vt:lpstr>Calibri</vt:lpstr>
      <vt:lpstr>Montserrat</vt:lpstr>
      <vt:lpstr>Montserrat</vt:lpstr>
      <vt:lpstr>Berlin Sans FB</vt:lpstr>
      <vt:lpstr>Heebo</vt:lpstr>
      <vt:lpstr>Inconsolata</vt:lpstr>
      <vt:lpstr>Inconsolata</vt:lpstr>
      <vt:lpstr>Fira Sans</vt:lpstr>
      <vt:lpstr>Fira Sans</vt:lpstr>
      <vt:lpstr>Fira Sans</vt:lpstr>
      <vt:lpstr>Inconsolata</vt:lpstr>
      <vt:lpstr>Arial Unicode MS</vt:lpstr>
      <vt:lpstr>MingLiU-ExtB</vt:lpstr>
      <vt:lpstr>Baby Darling</vt:lpstr>
      <vt:lpstr>Microsoft YaHei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DURGA</cp:lastModifiedBy>
  <cp:revision>5</cp:revision>
  <dcterms:created xsi:type="dcterms:W3CDTF">2024-04-02T07:41:00Z</dcterms:created>
  <dcterms:modified xsi:type="dcterms:W3CDTF">2024-04-02T16:40:16Z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5D7C00A9336448FBB6811E1E963FFA1F_12</vt:lpwstr>
  </property>
  <property fmtid="{D5CDD505-2E9C-101B-9397-08002B2CF9AE}" pid="3" name="KSOProductBuildVer">
    <vt:lpwstr>1033-12.2.0.13489</vt:lpwstr>
  </property>
</Properties>
</file>